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10287000" cy="12858750"/>
  <p:notesSz cx="6858000" cy="9144000"/>
  <p:embeddedFontLst>
    <p:embeddedFont>
      <p:font typeface="Fira Sans Light" panose="020B0403050000020004" pitchFamily="34" charset="0"/>
      <p:regular r:id="rId4"/>
      <p:italic r:id="rId5"/>
    </p:embeddedFont>
    <p:embeddedFont>
      <p:font typeface="Fira Sans" panose="020B0503050000020004" pitchFamily="34" charset="0"/>
      <p:regular r:id="rId6"/>
      <p:bold r:id="rId7"/>
      <p:italic r:id="rId8"/>
      <p:boldItalic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747775"/>
          </p15:clr>
        </p15:guide>
        <p15:guide id="2" pos="3240">
          <p15:clr>
            <a:srgbClr val="747775"/>
          </p15:clr>
        </p15:guide>
        <p15:guide id="3" pos="389">
          <p15:clr>
            <a:srgbClr val="747775"/>
          </p15:clr>
        </p15:guide>
        <p15:guide id="4" pos="6091">
          <p15:clr>
            <a:srgbClr val="747775"/>
          </p15:clr>
        </p15:guide>
        <p15:guide id="5" orient="horz" pos="4159">
          <p15:clr>
            <a:srgbClr val="747775"/>
          </p15:clr>
        </p15:guide>
        <p15:guide id="6" pos="2339">
          <p15:clr>
            <a:srgbClr val="747775"/>
          </p15:clr>
        </p15:guide>
        <p15:guide id="7" orient="horz" pos="6175">
          <p15:clr>
            <a:srgbClr val="747775"/>
          </p15:clr>
        </p15:guide>
        <p15:guide id="8" orient="horz" pos="7161">
          <p15:clr>
            <a:srgbClr val="747775"/>
          </p15:clr>
        </p15:guide>
        <p15:guide id="9" orient="horz" pos="5839">
          <p15:clr>
            <a:srgbClr val="747775"/>
          </p15:clr>
        </p15:guide>
        <p15:guide id="10" orient="horz" pos="691">
          <p15:clr>
            <a:srgbClr val="747775"/>
          </p15:clr>
        </p15:guide>
        <p15:guide id="11" orient="horz" pos="907">
          <p15:clr>
            <a:srgbClr val="747775"/>
          </p15:clr>
        </p15:guide>
        <p15:guide id="12" pos="4438">
          <p15:clr>
            <a:srgbClr val="747775"/>
          </p15:clr>
        </p15:guide>
        <p15:guide id="13" orient="horz" pos="3912">
          <p15:clr>
            <a:srgbClr val="747775"/>
          </p15:clr>
        </p15:guide>
        <p15:guide id="14" orient="horz" pos="3433">
          <p15:clr>
            <a:srgbClr val="747775"/>
          </p15:clr>
        </p15:guide>
        <p15:guide id="15" pos="1945">
          <p15:clr>
            <a:srgbClr val="747775"/>
          </p15:clr>
        </p15:guide>
        <p15:guide id="16" orient="horz" pos="7339">
          <p15:clr>
            <a:srgbClr val="747775"/>
          </p15:clr>
        </p15:guide>
        <p15:guide id="17" orient="horz" pos="7880">
          <p15:clr>
            <a:srgbClr val="747775"/>
          </p15:clr>
        </p15:guide>
        <p15:guide id="18" orient="horz" pos="5315">
          <p15:clr>
            <a:srgbClr val="747775"/>
          </p15:clr>
        </p15:guide>
        <p15:guide id="19" orient="horz" pos="6924">
          <p15:clr>
            <a:srgbClr val="747775"/>
          </p15:clr>
        </p15:guide>
        <p15:guide id="20" pos="216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F6EC"/>
    <a:srgbClr val="19A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38" d="100"/>
          <a:sy n="38" d="100"/>
        </p:scale>
        <p:origin x="2178" y="60"/>
      </p:cViewPr>
      <p:guideLst>
        <p:guide orient="horz" pos="342"/>
        <p:guide pos="3240"/>
        <p:guide pos="389"/>
        <p:guide pos="6091"/>
        <p:guide orient="horz" pos="4159"/>
        <p:guide pos="2339"/>
        <p:guide orient="horz" pos="6175"/>
        <p:guide orient="horz" pos="7161"/>
        <p:guide orient="horz" pos="5839"/>
        <p:guide orient="horz" pos="691"/>
        <p:guide orient="horz" pos="907"/>
        <p:guide pos="4438"/>
        <p:guide orient="horz" pos="3912"/>
        <p:guide orient="horz" pos="3433"/>
        <p:guide pos="1945"/>
        <p:guide orient="horz" pos="7339"/>
        <p:guide orient="horz" pos="7880"/>
        <p:guide orient="horz" pos="5315"/>
        <p:guide orient="horz" pos="6924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57734" y="685800"/>
            <a:ext cx="2743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5621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24b7ea70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7400" y="685800"/>
            <a:ext cx="2743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24b7ea70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31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959202" y="4965262"/>
            <a:ext cx="5717700" cy="28821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50663" y="2765313"/>
            <a:ext cx="9585600" cy="4908600"/>
          </a:xfrm>
          <a:prstGeom prst="rect">
            <a:avLst/>
          </a:prstGeom>
        </p:spPr>
        <p:txBody>
          <a:bodyPr spcFirstLastPara="1" wrap="square" lIns="139475" tIns="139475" rIns="139475" bIns="1394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300"/>
              <a:buNone/>
              <a:defRPr sz="183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50663" y="7880563"/>
            <a:ext cx="9585600" cy="3252000"/>
          </a:xfrm>
          <a:prstGeom prst="rect">
            <a:avLst/>
          </a:prstGeom>
        </p:spPr>
        <p:txBody>
          <a:bodyPr spcFirstLastPara="1" wrap="square" lIns="139475" tIns="139475" rIns="139475" bIns="13947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50663" y="5377125"/>
            <a:ext cx="9585600" cy="21045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70450" y="2310525"/>
            <a:ext cx="8946000" cy="14319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713900" y="6273475"/>
            <a:ext cx="6222300" cy="2395800"/>
          </a:xfrm>
          <a:prstGeom prst="rect">
            <a:avLst/>
          </a:prstGeom>
        </p:spPr>
        <p:txBody>
          <a:bodyPr spcFirstLastPara="1" wrap="square" lIns="139475" tIns="139475" rIns="139475" bIns="13947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670450" y="2310525"/>
            <a:ext cx="8946000" cy="14319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50663" y="2881188"/>
            <a:ext cx="4499700" cy="8541300"/>
          </a:xfrm>
          <a:prstGeom prst="rect">
            <a:avLst/>
          </a:prstGeom>
        </p:spPr>
        <p:txBody>
          <a:bodyPr spcFirstLastPara="1" wrap="square" lIns="139475" tIns="139475" rIns="139475" bIns="139475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5436450" y="2881188"/>
            <a:ext cx="4499700" cy="8541300"/>
          </a:xfrm>
          <a:prstGeom prst="rect">
            <a:avLst/>
          </a:prstGeom>
        </p:spPr>
        <p:txBody>
          <a:bodyPr spcFirstLastPara="1" wrap="square" lIns="139475" tIns="139475" rIns="139475" bIns="139475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670450" y="2310525"/>
            <a:ext cx="8946000" cy="14319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50663" y="1389000"/>
            <a:ext cx="3159000" cy="1889100"/>
          </a:xfrm>
          <a:prstGeom prst="rect">
            <a:avLst/>
          </a:prstGeom>
        </p:spPr>
        <p:txBody>
          <a:bodyPr spcFirstLastPara="1" wrap="square" lIns="139475" tIns="139475" rIns="139475" bIns="13947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50663" y="3474000"/>
            <a:ext cx="3159000" cy="7948500"/>
          </a:xfrm>
          <a:prstGeom prst="rect">
            <a:avLst/>
          </a:prstGeom>
        </p:spPr>
        <p:txBody>
          <a:bodyPr spcFirstLastPara="1" wrap="square" lIns="139475" tIns="139475" rIns="139475" bIns="139475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551531" y="1125375"/>
            <a:ext cx="7163700" cy="102273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2pPr>
            <a:lvl3pPr lvl="2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3pPr>
            <a:lvl4pPr lvl="3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4pPr>
            <a:lvl5pPr lvl="4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5pPr>
            <a:lvl6pPr lvl="5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6pPr>
            <a:lvl7pPr lvl="6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7pPr>
            <a:lvl8pPr lvl="7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8pPr>
            <a:lvl9pPr lvl="8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5143500" y="-313"/>
            <a:ext cx="5143500" cy="1285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9475" tIns="139475" rIns="139475" bIns="139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98688" y="3082938"/>
            <a:ext cx="4550700" cy="3705600"/>
          </a:xfrm>
          <a:prstGeom prst="rect">
            <a:avLst/>
          </a:prstGeom>
        </p:spPr>
        <p:txBody>
          <a:bodyPr spcFirstLastPara="1" wrap="square" lIns="139475" tIns="139475" rIns="139475" bIns="1394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98688" y="7007688"/>
            <a:ext cx="4550700" cy="3087600"/>
          </a:xfrm>
          <a:prstGeom prst="rect">
            <a:avLst/>
          </a:prstGeom>
        </p:spPr>
        <p:txBody>
          <a:bodyPr spcFirstLastPara="1" wrap="square" lIns="139475" tIns="139475" rIns="139475" bIns="1394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5556938" y="1810188"/>
            <a:ext cx="4316700" cy="92376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50663" y="10576438"/>
            <a:ext cx="6748500" cy="15129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9531515" y="11658042"/>
            <a:ext cx="6174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 t="9" b="9"/>
          <a:stretch/>
        </p:blipFill>
        <p:spPr>
          <a:xfrm>
            <a:off x="0" y="0"/>
            <a:ext cx="10287000" cy="128587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/>
        </p:nvSpPr>
        <p:spPr>
          <a:xfrm>
            <a:off x="617302" y="385300"/>
            <a:ext cx="30966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www.comepo.org.mx/padep</a:t>
            </a:r>
            <a:endParaRPr sz="1600" b="1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670450" y="2310525"/>
            <a:ext cx="8946000" cy="1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475" tIns="139475" rIns="139475" bIns="13947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Fira Sans"/>
              <a:buNone/>
              <a:defRPr sz="5600" b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Fira Sans"/>
              <a:buNone/>
              <a:defRPr sz="5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Fira Sans"/>
              <a:buNone/>
              <a:defRPr sz="5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Fira Sans"/>
              <a:buNone/>
              <a:defRPr sz="5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Fira Sans"/>
              <a:buNone/>
              <a:defRPr sz="5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Fira Sans"/>
              <a:buNone/>
              <a:defRPr sz="5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Fira Sans"/>
              <a:buNone/>
              <a:defRPr sz="5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Fira Sans"/>
              <a:buNone/>
              <a:defRPr sz="5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Fira Sans"/>
              <a:buNone/>
              <a:defRPr sz="5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713900" y="6273475"/>
            <a:ext cx="6222300" cy="23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475" tIns="139475" rIns="139475" bIns="13947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○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■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○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■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○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■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2"/>
          </p:nvPr>
        </p:nvSpPr>
        <p:spPr>
          <a:xfrm>
            <a:off x="3713900" y="9724475"/>
            <a:ext cx="6222300" cy="15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475" tIns="139475" rIns="139475" bIns="13947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●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○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■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●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○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■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●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○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ira Sans"/>
              <a:buChar char="■"/>
              <a:defRPr sz="12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3;p13"/>
          <p:cNvSpPr txBox="1"/>
          <p:nvPr/>
        </p:nvSpPr>
        <p:spPr>
          <a:xfrm>
            <a:off x="3256031" y="405020"/>
            <a:ext cx="4144563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2025-1</a:t>
            </a:r>
            <a:endParaRPr sz="1800" b="1" dirty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6926" b="6926"/>
          <a:stretch/>
        </p:blipFill>
        <p:spPr>
          <a:xfrm>
            <a:off x="0" y="43720"/>
            <a:ext cx="10287002" cy="58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l="1166"/>
          <a:stretch/>
        </p:blipFill>
        <p:spPr>
          <a:xfrm>
            <a:off x="0" y="5449650"/>
            <a:ext cx="10287000" cy="7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617250" y="2190047"/>
            <a:ext cx="9052500" cy="2554200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/>
          <a:p>
            <a:pPr lvl="0"/>
            <a:r>
              <a:rPr lang="es-ES" sz="5400" dirty="0"/>
              <a:t>Blogs y podcasts como herramientas para estudios socioculturales</a:t>
            </a:r>
            <a:endParaRPr sz="5400" b="0" dirty="0">
              <a:solidFill>
                <a:srgbClr val="FFFFFF"/>
              </a:solidFill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4294967295"/>
          </p:nvPr>
        </p:nvSpPr>
        <p:spPr>
          <a:xfrm>
            <a:off x="3713875" y="9702174"/>
            <a:ext cx="5978100" cy="1483998"/>
          </a:xfrm>
          <a:prstGeom prst="rect">
            <a:avLst/>
          </a:prstGeom>
        </p:spPr>
        <p:txBody>
          <a:bodyPr spcFirstLastPara="1" wrap="square" lIns="139475" tIns="139475" rIns="139475" bIns="13947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s-ES" sz="2000" dirty="0">
                <a:solidFill>
                  <a:schemeClr val="lt1"/>
                </a:solidFill>
              </a:rPr>
              <a:t>Dra. Marcela Zárate Fernández</a:t>
            </a:r>
            <a:br>
              <a:rPr lang="es-ES" sz="2000" dirty="0">
                <a:solidFill>
                  <a:schemeClr val="lt1"/>
                </a:solidFill>
              </a:rPr>
            </a:br>
            <a:r>
              <a:rPr lang="es-419" sz="2000" b="0" dirty="0">
                <a:solidFill>
                  <a:schemeClr val="dk1"/>
                </a:solidFill>
              </a:rPr>
              <a:t>Profesora-Investigadora</a:t>
            </a:r>
            <a:endParaRPr sz="2000" b="0" dirty="0">
              <a:solidFill>
                <a:schemeClr val="dk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s-419" sz="2000" b="0" dirty="0">
                <a:solidFill>
                  <a:schemeClr val="dk1"/>
                </a:solidFill>
              </a:rPr>
              <a:t>Universidad Autónoma de Aguascalientes</a:t>
            </a:r>
            <a:endParaRPr sz="1400" b="0" dirty="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3691975" y="6457450"/>
            <a:ext cx="5655226" cy="3612824"/>
          </a:xfrm>
          <a:prstGeom prst="rect">
            <a:avLst/>
          </a:prstGeom>
        </p:spPr>
        <p:txBody>
          <a:bodyPr spcFirstLastPara="1" wrap="square" lIns="139475" tIns="139475" rIns="139475" bIns="13947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b="1" dirty="0">
                <a:solidFill>
                  <a:schemeClr val="lt1"/>
                </a:solidFill>
              </a:rPr>
              <a:t>TEMARIO GENERAL:</a:t>
            </a:r>
            <a:endParaRPr sz="1600" b="1" dirty="0">
              <a:solidFill>
                <a:schemeClr val="lt1"/>
              </a:solidFill>
            </a:endParaRPr>
          </a:p>
          <a:p>
            <a:pPr lvl="0" indent="-355600">
              <a:lnSpc>
                <a:spcPct val="125000"/>
              </a:lnSpc>
              <a:buClr>
                <a:srgbClr val="434343"/>
              </a:buClr>
              <a:buSzPts val="2000"/>
            </a:pPr>
            <a:r>
              <a:rPr lang="es-ES" sz="1600" dirty="0">
                <a:solidFill>
                  <a:srgbClr val="434343"/>
                </a:solidFill>
              </a:rPr>
              <a:t>Se revisará que son los estudios culturales y, posteriormente, se revisarán blogs y podcast relevantes para diferentes estudios culturales.</a:t>
            </a:r>
          </a:p>
        </p:txBody>
      </p:sp>
      <p:grpSp>
        <p:nvGrpSpPr>
          <p:cNvPr id="60" name="Google Shape;60;p13"/>
          <p:cNvGrpSpPr/>
          <p:nvPr/>
        </p:nvGrpSpPr>
        <p:grpSpPr>
          <a:xfrm>
            <a:off x="5491990" y="543475"/>
            <a:ext cx="4144563" cy="723300"/>
            <a:chOff x="5734650" y="543475"/>
            <a:chExt cx="3901500" cy="723300"/>
          </a:xfrm>
        </p:grpSpPr>
        <p:sp>
          <p:nvSpPr>
            <p:cNvPr id="61" name="Google Shape;61;p13"/>
            <p:cNvSpPr txBox="1"/>
            <p:nvPr/>
          </p:nvSpPr>
          <p:spPr>
            <a:xfrm>
              <a:off x="7043550" y="543475"/>
              <a:ext cx="2592600" cy="7232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3500" b="1" dirty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Enero 31</a:t>
              </a:r>
              <a:endParaRPr sz="35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62" name="Google Shape;62;p13"/>
            <p:cNvSpPr txBox="1"/>
            <p:nvPr/>
          </p:nvSpPr>
          <p:spPr>
            <a:xfrm>
              <a:off x="5734650" y="543475"/>
              <a:ext cx="1308900" cy="723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3500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Curso</a:t>
              </a:r>
              <a:endParaRPr sz="3500"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63" name="Google Shape;63;p13"/>
          <p:cNvSpPr txBox="1"/>
          <p:nvPr/>
        </p:nvSpPr>
        <p:spPr>
          <a:xfrm>
            <a:off x="5491989" y="1300800"/>
            <a:ext cx="4144563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300" b="1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11:00 a 12:00 h (CST)</a:t>
            </a:r>
            <a:endParaRPr sz="3300" b="1" dirty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8451466"/>
            <a:ext cx="2527800" cy="2527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65" name="Google Shape;65;p13"/>
          <p:cNvGrpSpPr/>
          <p:nvPr/>
        </p:nvGrpSpPr>
        <p:grpSpPr>
          <a:xfrm>
            <a:off x="629750" y="8179525"/>
            <a:ext cx="3071700" cy="3071700"/>
            <a:chOff x="629750" y="8190525"/>
            <a:chExt cx="3071700" cy="3071700"/>
          </a:xfrm>
        </p:grpSpPr>
        <p:sp>
          <p:nvSpPr>
            <p:cNvPr id="66" name="Google Shape;66;p13"/>
            <p:cNvSpPr/>
            <p:nvPr/>
          </p:nvSpPr>
          <p:spPr>
            <a:xfrm rot="-5400000">
              <a:off x="629750" y="8190525"/>
              <a:ext cx="3071700" cy="3071700"/>
            </a:xfrm>
            <a:prstGeom prst="blockArc">
              <a:avLst>
                <a:gd name="adj1" fmla="val 8587682"/>
                <a:gd name="adj2" fmla="val 20640665"/>
                <a:gd name="adj3" fmla="val 17471"/>
              </a:avLst>
            </a:prstGeom>
            <a:solidFill>
              <a:srgbClr val="057B6B">
                <a:alpha val="8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 rot="-5400000">
              <a:off x="629750" y="8190525"/>
              <a:ext cx="3071700" cy="3071700"/>
            </a:xfrm>
            <a:prstGeom prst="blockArc">
              <a:avLst>
                <a:gd name="adj1" fmla="val 8494356"/>
                <a:gd name="adj2" fmla="val 21170216"/>
                <a:gd name="adj3" fmla="val 9108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pic>
        <p:nvPicPr>
          <p:cNvPr id="68" name="Google Shape;68;p13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51" y="11634175"/>
            <a:ext cx="1419896" cy="76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9;p13"/>
          <p:cNvSpPr txBox="1">
            <a:spLocks/>
          </p:cNvSpPr>
          <p:nvPr/>
        </p:nvSpPr>
        <p:spPr>
          <a:xfrm>
            <a:off x="4135273" y="4853950"/>
            <a:ext cx="5534478" cy="990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475" tIns="139475" rIns="139475" bIns="1394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○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■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○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■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○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■"/>
              <a:defRPr sz="18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lnSpc>
                <a:spcPct val="125000"/>
              </a:lnSpc>
              <a:buFont typeface="Fira Sans"/>
              <a:buNone/>
            </a:pPr>
            <a:r>
              <a:rPr lang="es-ES" b="1" dirty="0">
                <a:solidFill>
                  <a:srgbClr val="C2F6EC"/>
                </a:solidFill>
              </a:rPr>
              <a:t>REUNIÓN ZOOM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s-ES" b="1" dirty="0">
                <a:solidFill>
                  <a:srgbClr val="C2F6EC"/>
                </a:solidFill>
              </a:rPr>
              <a:t>ID: </a:t>
            </a:r>
            <a:r>
              <a:rPr lang="es-ES" sz="2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825 2684 5427 </a:t>
            </a:r>
            <a:r>
              <a:rPr lang="es-ES" b="1" dirty="0">
                <a:solidFill>
                  <a:srgbClr val="C2F6EC"/>
                </a:solidFill>
              </a:rPr>
              <a:t>| Clave de Acceso: </a:t>
            </a:r>
            <a:r>
              <a:rPr lang="es-ES" sz="2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086600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4D4D4E"/>
      </a:dk1>
      <a:lt1>
        <a:srgbClr val="00A886"/>
      </a:lt1>
      <a:dk2>
        <a:srgbClr val="015B53"/>
      </a:dk2>
      <a:lt2>
        <a:srgbClr val="939597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62</Words>
  <Application>Microsoft Office PowerPoint</Application>
  <PresentationFormat>Personalizado</PresentationFormat>
  <Paragraphs>11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Fira Sans Light</vt:lpstr>
      <vt:lpstr>Fira Sans</vt:lpstr>
      <vt:lpstr>Arial</vt:lpstr>
      <vt:lpstr>Simple Light</vt:lpstr>
      <vt:lpstr>Blogs y podcasts como herramientas para estudios socioculturales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Blogs y podcasts como herramientas para estudios socioculturales</dc:title>
  <dc:creator>vic</dc:creator>
  <cp:lastModifiedBy>Dirección de</cp:lastModifiedBy>
  <cp:revision>10</cp:revision>
  <dcterms:modified xsi:type="dcterms:W3CDTF">2025-02-06T23:54:15Z</dcterms:modified>
</cp:coreProperties>
</file>